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69" r:id="rId3"/>
    <p:sldId id="270" r:id="rId4"/>
    <p:sldId id="265" r:id="rId5"/>
    <p:sldId id="267" r:id="rId6"/>
    <p:sldId id="271" r:id="rId7"/>
    <p:sldId id="268" r:id="rId8"/>
    <p:sldId id="266" r:id="rId9"/>
    <p:sldId id="273" r:id="rId10"/>
    <p:sldId id="263" r:id="rId11"/>
    <p:sldId id="261" r:id="rId12"/>
    <p:sldId id="262" r:id="rId13"/>
    <p:sldId id="274" r:id="rId14"/>
    <p:sldId id="275" r:id="rId15"/>
    <p:sldId id="276" r:id="rId16"/>
    <p:sldId id="277"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129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7D93E5F-AB7B-44E9-8A4E-F6C20385D3E0}" type="datetimeFigureOut">
              <a:rPr lang="fr-FR" smtClean="0"/>
              <a:t>18/05/2015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643837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7D93E5F-AB7B-44E9-8A4E-F6C20385D3E0}" type="datetimeFigureOut">
              <a:rPr lang="fr-FR" smtClean="0"/>
              <a:t>18/05/2015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4018752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7D93E5F-AB7B-44E9-8A4E-F6C20385D3E0}" type="datetimeFigureOut">
              <a:rPr lang="fr-FR" smtClean="0"/>
              <a:t>18/05/2015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2911917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7D93E5F-AB7B-44E9-8A4E-F6C20385D3E0}" type="datetimeFigureOut">
              <a:rPr lang="fr-FR" smtClean="0"/>
              <a:t>18/05/2015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768603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D93E5F-AB7B-44E9-8A4E-F6C20385D3E0}" type="datetimeFigureOut">
              <a:rPr lang="fr-FR" smtClean="0"/>
              <a:t>18/05/2015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124526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7D93E5F-AB7B-44E9-8A4E-F6C20385D3E0}" type="datetimeFigureOut">
              <a:rPr lang="fr-FR" smtClean="0"/>
              <a:t>18/05/2015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209449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7D93E5F-AB7B-44E9-8A4E-F6C20385D3E0}" type="datetimeFigureOut">
              <a:rPr lang="fr-FR" smtClean="0"/>
              <a:t>18/05/2015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260591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7D93E5F-AB7B-44E9-8A4E-F6C20385D3E0}" type="datetimeFigureOut">
              <a:rPr lang="fr-FR" smtClean="0"/>
              <a:t>18/05/2015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1297513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D93E5F-AB7B-44E9-8A4E-F6C20385D3E0}" type="datetimeFigureOut">
              <a:rPr lang="fr-FR" smtClean="0"/>
              <a:t>18/05/2015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4007527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D93E5F-AB7B-44E9-8A4E-F6C20385D3E0}" type="datetimeFigureOut">
              <a:rPr lang="fr-FR" smtClean="0"/>
              <a:t>18/05/2015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2907863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D93E5F-AB7B-44E9-8A4E-F6C20385D3E0}" type="datetimeFigureOut">
              <a:rPr lang="fr-FR" smtClean="0"/>
              <a:t>18/05/2015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D7938FCD-19A0-4E3A-BB25-80B908F08DE5}" type="slidenum">
              <a:rPr lang="fr-FR" smtClean="0"/>
              <a:t>‹#›</a:t>
            </a:fld>
            <a:endParaRPr lang="fr-FR"/>
          </a:p>
        </p:txBody>
      </p:sp>
    </p:spTree>
    <p:extLst>
      <p:ext uri="{BB962C8B-B14F-4D97-AF65-F5344CB8AC3E}">
        <p14:creationId xmlns:p14="http://schemas.microsoft.com/office/powerpoint/2010/main" val="2952670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93E5F-AB7B-44E9-8A4E-F6C20385D3E0}" type="datetimeFigureOut">
              <a:rPr lang="fr-FR" smtClean="0"/>
              <a:t>18/05/2015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938FCD-19A0-4E3A-BB25-80B908F08DE5}" type="slidenum">
              <a:rPr lang="fr-FR" smtClean="0"/>
              <a:t>‹#›</a:t>
            </a:fld>
            <a:endParaRPr lang="fr-FR"/>
          </a:p>
        </p:txBody>
      </p:sp>
    </p:spTree>
    <p:extLst>
      <p:ext uri="{BB962C8B-B14F-4D97-AF65-F5344CB8AC3E}">
        <p14:creationId xmlns:p14="http://schemas.microsoft.com/office/powerpoint/2010/main" val="289618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file:///F:\Advanced%20Conversation%20French%20-%20Prince%20Henry's\7jours-150508-expos-transcription.doc" TargetMode="External"/><Relationship Id="rId5" Type="http://schemas.openxmlformats.org/officeDocument/2006/relationships/hyperlink" Target="file:///F:\Advanced%20Conversation%20French%20-%20Prince%20Henry's\exposition%20universelle%20110515.docx" TargetMode="Externa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huffingtonpost.fr/2015/05/06/bodybuilding-bresilien-romario-dos-santos-alves-hulk-amputer-bras_n_7221824.htm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bigbrowser.blog.lemonde.fr/2015/05/14/fox-news-floute-les-seins-sur-un-tableau-de-picasso/"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1jour1actu.com/info-animee/cest-quoi-une-exposition-universelle/"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r-FR" dirty="0" smtClean="0"/>
              <a:t>Bonsoir à tous!</a:t>
            </a:r>
            <a:endParaRPr lang="fr-FR" dirty="0"/>
          </a:p>
        </p:txBody>
      </p:sp>
      <p:sp>
        <p:nvSpPr>
          <p:cNvPr id="3" name="Subtitle 2"/>
          <p:cNvSpPr>
            <a:spLocks noGrp="1"/>
          </p:cNvSpPr>
          <p:nvPr>
            <p:ph type="subTitle" idx="1"/>
          </p:nvPr>
        </p:nvSpPr>
        <p:spPr/>
        <p:txBody>
          <a:bodyPr/>
          <a:lstStyle/>
          <a:p>
            <a:r>
              <a:rPr lang="fr-FR" dirty="0" smtClean="0"/>
              <a:t>Lundi 18 mai 2015</a:t>
            </a:r>
            <a:endParaRPr lang="fr-FR" dirty="0"/>
          </a:p>
        </p:txBody>
      </p:sp>
    </p:spTree>
    <p:extLst>
      <p:ext uri="{BB962C8B-B14F-4D97-AF65-F5344CB8AC3E}">
        <p14:creationId xmlns:p14="http://schemas.microsoft.com/office/powerpoint/2010/main" val="393863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7jours-150508-Expo_BR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34662" y="857250"/>
            <a:ext cx="7990052" cy="4539803"/>
          </a:xfrm>
          <a:prstGeom prst="rect">
            <a:avLst/>
          </a:prstGeom>
        </p:spPr>
      </p:pic>
      <p:sp>
        <p:nvSpPr>
          <p:cNvPr id="5" name="TextBox 4"/>
          <p:cNvSpPr txBox="1"/>
          <p:nvPr/>
        </p:nvSpPr>
        <p:spPr>
          <a:xfrm>
            <a:off x="0" y="0"/>
            <a:ext cx="5280338" cy="584775"/>
          </a:xfrm>
          <a:prstGeom prst="rect">
            <a:avLst/>
          </a:prstGeom>
          <a:solidFill>
            <a:schemeClr val="tx1"/>
          </a:solidFill>
        </p:spPr>
        <p:txBody>
          <a:bodyPr wrap="square" rtlCol="0">
            <a:spAutoFit/>
          </a:bodyPr>
          <a:lstStyle/>
          <a:p>
            <a:r>
              <a:rPr lang="fr-FR" sz="3200" dirty="0" err="1" smtClean="0">
                <a:solidFill>
                  <a:schemeClr val="bg1"/>
                </a:solidFill>
                <a:latin typeface="+mj-lt"/>
              </a:rPr>
              <a:t>Listening</a:t>
            </a:r>
            <a:r>
              <a:rPr lang="fr-FR" sz="3200" dirty="0" smtClean="0">
                <a:solidFill>
                  <a:schemeClr val="bg1"/>
                </a:solidFill>
                <a:latin typeface="+mj-lt"/>
              </a:rPr>
              <a:t> </a:t>
            </a:r>
            <a:r>
              <a:rPr lang="fr-FR" sz="3200" dirty="0" err="1" smtClean="0">
                <a:solidFill>
                  <a:schemeClr val="bg1"/>
                </a:solidFill>
                <a:latin typeface="+mj-lt"/>
              </a:rPr>
              <a:t>comprehension</a:t>
            </a:r>
            <a:endParaRPr lang="fr-FR" sz="3200" dirty="0">
              <a:solidFill>
                <a:schemeClr val="bg1"/>
              </a:solidFill>
              <a:latin typeface="+mj-lt"/>
            </a:endParaRPr>
          </a:p>
        </p:txBody>
      </p:sp>
      <p:sp>
        <p:nvSpPr>
          <p:cNvPr id="6" name="Action Button: Document 5">
            <a:hlinkClick r:id="rId5" action="ppaction://hlinkfile" highlightClick="1"/>
          </p:cNvPr>
          <p:cNvSpPr/>
          <p:nvPr/>
        </p:nvSpPr>
        <p:spPr>
          <a:xfrm>
            <a:off x="434662" y="5962918"/>
            <a:ext cx="698679" cy="631065"/>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extBox 6"/>
          <p:cNvSpPr txBox="1"/>
          <p:nvPr/>
        </p:nvSpPr>
        <p:spPr>
          <a:xfrm>
            <a:off x="1352282" y="6316984"/>
            <a:ext cx="2034862" cy="276999"/>
          </a:xfrm>
          <a:prstGeom prst="rect">
            <a:avLst/>
          </a:prstGeom>
          <a:noFill/>
        </p:spPr>
        <p:txBody>
          <a:bodyPr wrap="square" rtlCol="0">
            <a:spAutoFit/>
          </a:bodyPr>
          <a:lstStyle/>
          <a:p>
            <a:r>
              <a:rPr lang="fr-FR" sz="1200" dirty="0" smtClean="0"/>
              <a:t>Reading </a:t>
            </a:r>
            <a:r>
              <a:rPr lang="fr-FR" sz="1200" dirty="0" err="1" smtClean="0"/>
              <a:t>comprehension</a:t>
            </a:r>
            <a:endParaRPr lang="fr-FR" sz="1200" dirty="0"/>
          </a:p>
        </p:txBody>
      </p:sp>
      <p:sp>
        <p:nvSpPr>
          <p:cNvPr id="8" name="Action Button: Document 7">
            <a:hlinkClick r:id="rId6" action="ppaction://hlinkfile" highlightClick="1"/>
          </p:cNvPr>
          <p:cNvSpPr/>
          <p:nvPr/>
        </p:nvSpPr>
        <p:spPr>
          <a:xfrm>
            <a:off x="4816699" y="5962918"/>
            <a:ext cx="566670" cy="631065"/>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075580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788" y="-42330"/>
            <a:ext cx="8258577" cy="5844164"/>
          </a:xfrm>
          <a:prstGeom prst="rect">
            <a:avLst/>
          </a:prstGeom>
        </p:spPr>
        <p:txBody>
          <a:bodyPr wrap="square">
            <a:spAutoFit/>
          </a:bodyPr>
          <a:lstStyle/>
          <a:p>
            <a:pPr algn="just">
              <a:lnSpc>
                <a:spcPct val="120000"/>
              </a:lnSpc>
              <a:spcBef>
                <a:spcPts val="900"/>
              </a:spcBef>
              <a:spcAft>
                <a:spcPts val="450"/>
              </a:spcAft>
            </a:pPr>
            <a:r>
              <a:rPr lang="fr-FR" sz="2800" b="1" dirty="0">
                <a:latin typeface="Tahoma" panose="020B0604030504040204" pitchFamily="34" charset="0"/>
                <a:ea typeface="Times New Roman" panose="02020603050405020304" pitchFamily="18" charset="0"/>
                <a:cs typeface="Times New Roman" panose="02020603050405020304" pitchFamily="18" charset="0"/>
              </a:rPr>
              <a:t>Écoutez le reportage. Relevez les informations fournies sur les expositions universelles organisées dans ces villes.</a:t>
            </a:r>
            <a:endParaRPr lang="en-GB" sz="2800" b="1" dirty="0">
              <a:latin typeface="Tahoma" panose="020B0604030504040204" pitchFamily="34" charset="0"/>
              <a:ea typeface="Times New Roman" panose="02020603050405020304" pitchFamily="18" charset="0"/>
              <a:cs typeface="Times New Roman" panose="02020603050405020304" pitchFamily="18" charset="0"/>
            </a:endParaRPr>
          </a:p>
          <a:p>
            <a:pPr>
              <a:lnSpc>
                <a:spcPct val="120000"/>
              </a:lnSpc>
            </a:pPr>
            <a:r>
              <a:rPr lang="fr-FR" sz="2800" dirty="0">
                <a:latin typeface="Tahoma" panose="020B0604030504040204" pitchFamily="34" charset="0"/>
                <a:ea typeface="Times New Roman" panose="02020603050405020304" pitchFamily="18" charset="0"/>
                <a:cs typeface="Tahoma" panose="020B0604030504040204" pitchFamily="34" charset="0"/>
              </a:rPr>
              <a:t>1. Londres :</a:t>
            </a:r>
            <a:r>
              <a:rPr lang="fr-FR" sz="2800" u="sng" dirty="0">
                <a:solidFill>
                  <a:srgbClr val="C0C0C0"/>
                </a:solidFill>
                <a:latin typeface="Tahoma" panose="020B0604030504040204" pitchFamily="34" charset="0"/>
                <a:ea typeface="Times New Roman" panose="02020603050405020304" pitchFamily="18" charset="0"/>
                <a:cs typeface="Tahoma" panose="020B0604030504040204" pitchFamily="34" charset="0"/>
              </a:rPr>
              <a:t> 													</a:t>
            </a:r>
            <a:endParaRPr lang="en-GB" sz="2800" dirty="0">
              <a:latin typeface="Tahoma" panose="020B0604030504040204" pitchFamily="34" charset="0"/>
              <a:ea typeface="Times New Roman" panose="02020603050405020304" pitchFamily="18" charset="0"/>
              <a:cs typeface="Times New Roman" panose="02020603050405020304" pitchFamily="18" charset="0"/>
            </a:endParaRPr>
          </a:p>
          <a:p>
            <a:pPr>
              <a:lnSpc>
                <a:spcPct val="120000"/>
              </a:lnSpc>
            </a:pPr>
            <a:r>
              <a:rPr lang="fr-FR" sz="2800" dirty="0">
                <a:latin typeface="Tahoma" panose="020B0604030504040204" pitchFamily="34" charset="0"/>
                <a:ea typeface="Times New Roman" panose="02020603050405020304" pitchFamily="18" charset="0"/>
                <a:cs typeface="Tahoma" panose="020B0604030504040204" pitchFamily="34" charset="0"/>
              </a:rPr>
              <a:t>2. Paris :</a:t>
            </a:r>
            <a:r>
              <a:rPr lang="fr-FR" sz="2800" u="sng" dirty="0">
                <a:solidFill>
                  <a:srgbClr val="C0C0C0"/>
                </a:solidFill>
                <a:latin typeface="Tahoma" panose="020B0604030504040204" pitchFamily="34" charset="0"/>
                <a:ea typeface="Times New Roman" panose="02020603050405020304" pitchFamily="18" charset="0"/>
                <a:cs typeface="Tahoma" panose="020B0604030504040204" pitchFamily="34" charset="0"/>
              </a:rPr>
              <a:t> 															</a:t>
            </a:r>
            <a:endParaRPr lang="en-GB" sz="2800" dirty="0">
              <a:latin typeface="Tahoma" panose="020B0604030504040204" pitchFamily="34" charset="0"/>
              <a:ea typeface="Times New Roman" panose="02020603050405020304" pitchFamily="18" charset="0"/>
              <a:cs typeface="Times New Roman" panose="02020603050405020304" pitchFamily="18" charset="0"/>
            </a:endParaRPr>
          </a:p>
          <a:p>
            <a:pPr>
              <a:lnSpc>
                <a:spcPct val="120000"/>
              </a:lnSpc>
            </a:pPr>
            <a:r>
              <a:rPr lang="fr-FR" sz="2800" dirty="0">
                <a:latin typeface="Tahoma" panose="020B0604030504040204" pitchFamily="34" charset="0"/>
                <a:ea typeface="Times New Roman" panose="02020603050405020304" pitchFamily="18" charset="0"/>
                <a:cs typeface="Tahoma" panose="020B0604030504040204" pitchFamily="34" charset="0"/>
              </a:rPr>
              <a:t>3. Bruxelles :</a:t>
            </a:r>
            <a:r>
              <a:rPr lang="fr-FR" sz="2800" u="sng" dirty="0">
                <a:solidFill>
                  <a:srgbClr val="C0C0C0"/>
                </a:solidFill>
                <a:latin typeface="Tahoma" panose="020B0604030504040204" pitchFamily="34" charset="0"/>
                <a:ea typeface="Times New Roman" panose="02020603050405020304" pitchFamily="18" charset="0"/>
                <a:cs typeface="Tahoma" panose="020B0604030504040204" pitchFamily="34" charset="0"/>
              </a:rPr>
              <a:t> 													</a:t>
            </a:r>
            <a:endParaRPr lang="en-GB" sz="2800" dirty="0">
              <a:latin typeface="Tahoma" panose="020B0604030504040204" pitchFamily="34" charset="0"/>
              <a:ea typeface="Times New Roman" panose="02020603050405020304" pitchFamily="18" charset="0"/>
              <a:cs typeface="Times New Roman" panose="02020603050405020304" pitchFamily="18" charset="0"/>
            </a:endParaRPr>
          </a:p>
          <a:p>
            <a:pPr>
              <a:lnSpc>
                <a:spcPct val="120000"/>
              </a:lnSpc>
            </a:pPr>
            <a:r>
              <a:rPr lang="fr-FR" sz="2800" dirty="0">
                <a:latin typeface="Tahoma" panose="020B0604030504040204" pitchFamily="34" charset="0"/>
                <a:ea typeface="Times New Roman" panose="02020603050405020304" pitchFamily="18" charset="0"/>
                <a:cs typeface="Tahoma" panose="020B0604030504040204" pitchFamily="34" charset="0"/>
              </a:rPr>
              <a:t>4. Shanghai :</a:t>
            </a:r>
            <a:r>
              <a:rPr lang="fr-FR" sz="2800" u="sng" dirty="0">
                <a:solidFill>
                  <a:srgbClr val="C0C0C0"/>
                </a:solidFill>
                <a:latin typeface="Tahoma" panose="020B0604030504040204" pitchFamily="34" charset="0"/>
                <a:ea typeface="Times New Roman" panose="02020603050405020304" pitchFamily="18" charset="0"/>
                <a:cs typeface="Tahoma" panose="020B0604030504040204" pitchFamily="34" charset="0"/>
              </a:rPr>
              <a:t> 									</a:t>
            </a:r>
            <a:r>
              <a:rPr lang="fr-FR" sz="1600" u="sng" dirty="0">
                <a:solidFill>
                  <a:srgbClr val="C0C0C0"/>
                </a:solidFill>
                <a:latin typeface="Tahoma" panose="020B0604030504040204" pitchFamily="34" charset="0"/>
                <a:ea typeface="Times New Roman" panose="02020603050405020304" pitchFamily="18" charset="0"/>
                <a:cs typeface="Tahoma" panose="020B0604030504040204" pitchFamily="34" charset="0"/>
              </a:rPr>
              <a:t>					</a:t>
            </a:r>
            <a:endParaRPr lang="en-GB" sz="1600" dirty="0">
              <a:latin typeface="Tahom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94766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08418807"/>
              </p:ext>
            </p:extLst>
          </p:nvPr>
        </p:nvGraphicFramePr>
        <p:xfrm>
          <a:off x="598112" y="1731509"/>
          <a:ext cx="7592095" cy="4528932"/>
        </p:xfrm>
        <a:graphic>
          <a:graphicData uri="http://schemas.openxmlformats.org/drawingml/2006/table">
            <a:tbl>
              <a:tblPr firstRow="1" firstCol="1" lastRow="1" lastCol="1" bandRow="1" bandCol="1">
                <a:tableStyleId>{5C22544A-7EE6-4342-B048-85BDC9FD1C3A}</a:tableStyleId>
              </a:tblPr>
              <a:tblGrid>
                <a:gridCol w="3591911"/>
                <a:gridCol w="4000184"/>
              </a:tblGrid>
              <a:tr h="961004">
                <a:tc>
                  <a:txBody>
                    <a:bodyPr/>
                    <a:lstStyle/>
                    <a:p>
                      <a:pPr marL="0" marR="0" algn="just">
                        <a:lnSpc>
                          <a:spcPct val="120000"/>
                        </a:lnSpc>
                        <a:spcBef>
                          <a:spcPts val="0"/>
                        </a:spcBef>
                        <a:spcAft>
                          <a:spcPts val="0"/>
                        </a:spcAft>
                      </a:pPr>
                      <a:r>
                        <a:rPr lang="fr-FR" sz="1500" dirty="0">
                          <a:solidFill>
                            <a:schemeClr val="tx1"/>
                          </a:solidFill>
                          <a:effectLst/>
                        </a:rPr>
                        <a:t>¨ Sensibiliser le public au développement durable et aux défis cruciaux de notre temps.</a:t>
                      </a:r>
                      <a:endParaRPr lang="en-GB" sz="1500"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dirty="0">
                          <a:solidFill>
                            <a:schemeClr val="tx1"/>
                          </a:solidFill>
                          <a:effectLst/>
                        </a:rPr>
                        <a:t>¨ Rassembler les acteurs du monde entier pour trouver des solutions aux grands défis de l’humanité.</a:t>
                      </a:r>
                      <a:endParaRPr lang="en-GB" sz="1500"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61004">
                <a:tc>
                  <a:txBody>
                    <a:bodyPr/>
                    <a:lstStyle/>
                    <a:p>
                      <a:pPr marL="0" marR="0" algn="just">
                        <a:lnSpc>
                          <a:spcPct val="120000"/>
                        </a:lnSpc>
                        <a:spcBef>
                          <a:spcPts val="0"/>
                        </a:spcBef>
                        <a:spcAft>
                          <a:spcPts val="0"/>
                        </a:spcAft>
                      </a:pPr>
                      <a:r>
                        <a:rPr lang="fr-FR" sz="1500" dirty="0">
                          <a:solidFill>
                            <a:schemeClr val="tx1"/>
                          </a:solidFill>
                          <a:effectLst/>
                        </a:rPr>
                        <a:t>¨ Développer des liens de coopération entre le pays hôte et les participants.</a:t>
                      </a:r>
                      <a:endParaRPr lang="en-GB" sz="1500"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a:solidFill>
                            <a:schemeClr val="tx1"/>
                          </a:solidFill>
                          <a:effectLst/>
                        </a:rPr>
                        <a:t>¨ Afficher l’exotisme des colonies et des caractéristiques ethnographiques.</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61691">
                <a:tc>
                  <a:txBody>
                    <a:bodyPr/>
                    <a:lstStyle/>
                    <a:p>
                      <a:pPr marL="0" marR="0" algn="just">
                        <a:lnSpc>
                          <a:spcPct val="120000"/>
                        </a:lnSpc>
                        <a:spcBef>
                          <a:spcPts val="0"/>
                        </a:spcBef>
                        <a:spcAft>
                          <a:spcPts val="0"/>
                        </a:spcAft>
                      </a:pPr>
                      <a:r>
                        <a:rPr lang="fr-FR" sz="1500">
                          <a:solidFill>
                            <a:schemeClr val="tx1"/>
                          </a:solidFill>
                          <a:effectLst/>
                        </a:rPr>
                        <a:t>¨ Glorifier un pays.</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a:solidFill>
                            <a:schemeClr val="tx1"/>
                          </a:solidFill>
                          <a:effectLst/>
                        </a:rPr>
                        <a:t>¨ Mettre en avant des architectures innovantes.</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61004">
                <a:tc>
                  <a:txBody>
                    <a:bodyPr/>
                    <a:lstStyle/>
                    <a:p>
                      <a:pPr marL="0" marR="0" algn="just">
                        <a:lnSpc>
                          <a:spcPct val="120000"/>
                        </a:lnSpc>
                        <a:spcBef>
                          <a:spcPts val="0"/>
                        </a:spcBef>
                        <a:spcAft>
                          <a:spcPts val="0"/>
                        </a:spcAft>
                      </a:pPr>
                      <a:r>
                        <a:rPr lang="fr-FR" sz="1500">
                          <a:solidFill>
                            <a:schemeClr val="tx1"/>
                          </a:solidFill>
                          <a:effectLst/>
                        </a:rPr>
                        <a:t>¨ Faire la propagande d’un régime, d’une idéologie.</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dirty="0">
                          <a:solidFill>
                            <a:schemeClr val="tx1"/>
                          </a:solidFill>
                          <a:effectLst/>
                        </a:rPr>
                        <a:t>¨ Accélérer le développement du pays : améliorer les infrastructures et accroître la capacité d’accueil de la ville.</a:t>
                      </a:r>
                      <a:endParaRPr lang="en-GB" sz="1500"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61691">
                <a:tc>
                  <a:txBody>
                    <a:bodyPr/>
                    <a:lstStyle/>
                    <a:p>
                      <a:pPr marL="0" marR="0" algn="just">
                        <a:lnSpc>
                          <a:spcPct val="120000"/>
                        </a:lnSpc>
                        <a:spcBef>
                          <a:spcPts val="0"/>
                        </a:spcBef>
                        <a:spcAft>
                          <a:spcPts val="0"/>
                        </a:spcAft>
                      </a:pPr>
                      <a:r>
                        <a:rPr lang="fr-FR" sz="1500">
                          <a:solidFill>
                            <a:schemeClr val="tx1"/>
                          </a:solidFill>
                          <a:effectLst/>
                        </a:rPr>
                        <a:t>¨ Exposer des innovations. </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a:solidFill>
                            <a:schemeClr val="tx1"/>
                          </a:solidFill>
                          <a:effectLst/>
                        </a:rPr>
                        <a:t>¨ Célébrer le progrès et la puissance du pays.</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48640">
                <a:tc>
                  <a:txBody>
                    <a:bodyPr/>
                    <a:lstStyle/>
                    <a:p>
                      <a:pPr marL="0" marR="0" algn="just">
                        <a:lnSpc>
                          <a:spcPct val="120000"/>
                        </a:lnSpc>
                        <a:spcBef>
                          <a:spcPts val="0"/>
                        </a:spcBef>
                        <a:spcAft>
                          <a:spcPts val="0"/>
                        </a:spcAft>
                      </a:pPr>
                      <a:r>
                        <a:rPr lang="fr-FR" sz="1500">
                          <a:solidFill>
                            <a:schemeClr val="tx1"/>
                          </a:solidFill>
                          <a:effectLst/>
                        </a:rPr>
                        <a:t>¨ Élargir le marché des entreprises participantes.</a:t>
                      </a:r>
                      <a:endParaRPr lang="en-GB" sz="150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just">
                        <a:lnSpc>
                          <a:spcPct val="120000"/>
                        </a:lnSpc>
                        <a:spcBef>
                          <a:spcPts val="0"/>
                        </a:spcBef>
                        <a:spcAft>
                          <a:spcPts val="0"/>
                        </a:spcAft>
                      </a:pPr>
                      <a:r>
                        <a:rPr lang="fr-FR" sz="1500" dirty="0">
                          <a:solidFill>
                            <a:schemeClr val="tx1"/>
                          </a:solidFill>
                          <a:effectLst/>
                        </a:rPr>
                        <a:t>¨ Faire l’éloge des techniques et des Hommes.</a:t>
                      </a:r>
                      <a:endParaRPr lang="en-GB" sz="1500" dirty="0">
                        <a:solidFill>
                          <a:schemeClr val="tx1"/>
                        </a:solidFill>
                        <a:effectLst/>
                        <a:latin typeface="Tahoma" panose="020B0604030504040204" pitchFamily="34" charset="0"/>
                        <a:ea typeface="Times New Roman" panose="02020603050405020304" pitchFamily="18" charset="0"/>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3" name="Rectangle 1"/>
          <p:cNvSpPr>
            <a:spLocks noChangeArrowheads="1"/>
          </p:cNvSpPr>
          <p:nvPr/>
        </p:nvSpPr>
        <p:spPr bwMode="auto">
          <a:xfrm>
            <a:off x="0" y="0"/>
            <a:ext cx="9144000"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just" defTabSz="685800" eaLnBrk="0" fontAlgn="base" hangingPunct="0">
              <a:spcBef>
                <a:spcPct val="0"/>
              </a:spcBef>
              <a:spcAft>
                <a:spcPct val="0"/>
              </a:spcAft>
            </a:pPr>
            <a:r>
              <a:rPr lang="fr-FR" altLang="en-US" sz="2400" b="1" dirty="0">
                <a:latin typeface="Tahoma" panose="020B0604030504040204" pitchFamily="34" charset="0"/>
                <a:ea typeface="Times New Roman" panose="02020603050405020304" pitchFamily="18" charset="0"/>
                <a:cs typeface="Tahoma" panose="020B0604030504040204" pitchFamily="34" charset="0"/>
              </a:rPr>
              <a:t>Au fil du temps, les visées des expositions universelles ont changé. Parmi celles énoncées sur le site du Bureau international des expositions, cochez celles mentionnées dans le reportage.</a:t>
            </a:r>
            <a:endParaRPr lang="fr-FR" altLang="en-US" sz="4400" dirty="0">
              <a:latin typeface="Arial" panose="020B0604020202020204" pitchFamily="34" charset="0"/>
            </a:endParaRPr>
          </a:p>
        </p:txBody>
      </p:sp>
    </p:spTree>
    <p:extLst>
      <p:ext uri="{BB962C8B-B14F-4D97-AF65-F5344CB8AC3E}">
        <p14:creationId xmlns:p14="http://schemas.microsoft.com/office/powerpoint/2010/main" val="31700661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88039"/>
          </a:xfrm>
          <a:prstGeom prst="rect">
            <a:avLst/>
          </a:prstGeom>
        </p:spPr>
        <p:txBody>
          <a:bodyPr wrap="square">
            <a:spAutoFit/>
          </a:bodyPr>
          <a:lstStyle/>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Voix off</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Pour célébrer le progrès mais aussi sa toute puissance, l’Empire britannique organise à Londres la toute première exposition universelle en 1851. D’autres villes vont suivre rapidement : New York, Vienne et plusieurs fois Paris comme ici en 1867 lorsque l’empereur Napoléon III profite, lui, d’exposer les bienfaits du Second Empire aux côtés des pavillons de l’industrie et des beaux-arts. Et quand 22 ans plus tard, le régime a changé à Paris et qu’on y célèbre désormais les 100 ans de la Révolution française, l’expo universelle va cette fois-ci servir de vitrine à la République symbolisée par la construction de la Tour Eiffel. La fin du XIX</a:t>
            </a:r>
            <a:r>
              <a:rPr lang="fr-BE" sz="2400" baseline="30000" dirty="0">
                <a:latin typeface="Tahoma" panose="020B0604030504040204" pitchFamily="34" charset="0"/>
                <a:ea typeface="Calibri" panose="020F0502020204030204" pitchFamily="34" charset="0"/>
                <a:cs typeface="Times New Roman" panose="02020603050405020304" pitchFamily="18" charset="0"/>
              </a:rPr>
              <a:t>e</a:t>
            </a:r>
            <a:r>
              <a:rPr lang="fr-BE" sz="2400" dirty="0">
                <a:latin typeface="Tahoma" panose="020B0604030504040204" pitchFamily="34" charset="0"/>
                <a:ea typeface="Calibri" panose="020F0502020204030204" pitchFamily="34" charset="0"/>
                <a:cs typeface="Times New Roman" panose="02020603050405020304" pitchFamily="18" charset="0"/>
              </a:rPr>
              <a:t> siècle influence aussi les manifestations qui se transforment de plus en plus en foires où y sont exhibés non seulement les techniques mais aussi les Hommes comme les Nègres du Congo à Bruxelles. Des zoos humains qui feront encore partie des expos durant 50 ans</a:t>
            </a:r>
            <a:r>
              <a:rPr lang="fr-BE" sz="2400" dirty="0" smtClean="0">
                <a:latin typeface="Tahoma" panose="020B0604030504040204" pitchFamily="34" charset="0"/>
                <a:ea typeface="Calibri" panose="020F0502020204030204" pitchFamily="34" charset="0"/>
                <a:cs typeface="Times New Roman" panose="02020603050405020304" pitchFamily="18" charset="0"/>
              </a:rPr>
              <a:t>.</a:t>
            </a:r>
            <a:endParaRPr lang="en-GB"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9961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9035"/>
            <a:ext cx="9144000" cy="7029617"/>
          </a:xfrm>
          <a:prstGeom prst="rect">
            <a:avLst/>
          </a:prstGeom>
        </p:spPr>
        <p:txBody>
          <a:bodyPr wrap="square">
            <a:spAutoFit/>
          </a:bodyPr>
          <a:lstStyle/>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Michel </a:t>
            </a:r>
            <a:r>
              <a:rPr lang="fr-BE" sz="2400" b="1" dirty="0" err="1">
                <a:latin typeface="Tahoma" panose="020B0604030504040204" pitchFamily="34" charset="0"/>
                <a:ea typeface="Calibri" panose="020F0502020204030204" pitchFamily="34" charset="0"/>
                <a:cs typeface="Times New Roman" panose="02020603050405020304" pitchFamily="18" charset="0"/>
              </a:rPr>
              <a:t>Etter</a:t>
            </a:r>
            <a:r>
              <a:rPr lang="fr-BE" sz="2400" dirty="0">
                <a:latin typeface="Tahoma" panose="020B0604030504040204" pitchFamily="34" charset="0"/>
                <a:ea typeface="Calibri" panose="020F0502020204030204" pitchFamily="34" charset="0"/>
                <a:cs typeface="Times New Roman" panose="02020603050405020304" pitchFamily="18" charset="0"/>
              </a:rPr>
              <a:t>, </a:t>
            </a:r>
            <a:r>
              <a:rPr lang="fr-BE" sz="2400" i="1" dirty="0">
                <a:latin typeface="Tahoma" panose="020B0604030504040204" pitchFamily="34" charset="0"/>
                <a:ea typeface="Calibri" panose="020F0502020204030204" pitchFamily="34" charset="0"/>
                <a:cs typeface="Times New Roman" panose="02020603050405020304" pitchFamily="18" charset="0"/>
              </a:rPr>
              <a:t>muséologue (Vevey)</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On s’embarrassait pas de trop de préceptes ni de grands principes quoi, on y allait. Chaque pays avait devant lui carte blanche pour pouvoir monter un pavillon à sa gloire. Il y avait, dans le fond, pas beaucoup de limite à l’imagination de l’époque.</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Voix off</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En 1928, remise à l’ordre : une trentaine de pays instaurent le Bureau international des expositions chargé à l’avenir de choisir les projets et les villes organisatrices. La pagaille est évitée mais pas la propagande. </a:t>
            </a:r>
            <a:r>
              <a:rPr lang="fr-BE" sz="3200" dirty="0">
                <a:latin typeface="Calibri" panose="020F0502020204030204" pitchFamily="34" charset="0"/>
                <a:ea typeface="Calibri" panose="020F0502020204030204" pitchFamily="34" charset="0"/>
                <a:cs typeface="Tahoma" panose="020B0604030504040204" pitchFamily="34" charset="0"/>
              </a:rPr>
              <a:t>À</a:t>
            </a:r>
            <a:r>
              <a:rPr lang="fr-BE" sz="2400" dirty="0">
                <a:latin typeface="Tahoma" panose="020B0604030504040204" pitchFamily="34" charset="0"/>
                <a:ea typeface="Calibri" panose="020F0502020204030204" pitchFamily="34" charset="0"/>
                <a:cs typeface="Times New Roman" panose="02020603050405020304" pitchFamily="18" charset="0"/>
              </a:rPr>
              <a:t> Paris en 1937, les Nazis plastronnent avec leur glorieux pavillon juste en face des Soviets arrivés avec leur loco Staline de 240 tonnes. </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L’esthétique des expos évolue mais on présente toujours au grand public un reflet des progrès réalisés par l’Homme dans les différents secteurs de ses activités. Dans le célèbre </a:t>
            </a:r>
            <a:r>
              <a:rPr lang="fr-BE" sz="2400" i="1" dirty="0">
                <a:latin typeface="Tahoma" panose="020B0604030504040204" pitchFamily="34" charset="0"/>
                <a:ea typeface="Calibri" panose="020F0502020204030204" pitchFamily="34" charset="0"/>
                <a:cs typeface="Times New Roman" panose="02020603050405020304" pitchFamily="18" charset="0"/>
              </a:rPr>
              <a:t>Atomium</a:t>
            </a:r>
            <a:r>
              <a:rPr lang="fr-BE" sz="2400" dirty="0">
                <a:latin typeface="Tahoma" panose="020B0604030504040204" pitchFamily="34" charset="0"/>
                <a:ea typeface="Calibri" panose="020F0502020204030204" pitchFamily="34" charset="0"/>
                <a:cs typeface="Times New Roman" panose="02020603050405020304" pitchFamily="18" charset="0"/>
              </a:rPr>
              <a:t>, on y rêve d’infiniment petit</a:t>
            </a:r>
            <a:r>
              <a:rPr lang="fr-BE" sz="2400" dirty="0" smtClean="0">
                <a:latin typeface="Tahoma" panose="020B0604030504040204" pitchFamily="34" charset="0"/>
                <a:ea typeface="Calibri" panose="020F0502020204030204" pitchFamily="34" charset="0"/>
                <a:cs typeface="Times New Roman" panose="02020603050405020304" pitchFamily="18" charset="0"/>
              </a:rPr>
              <a:t>.</a:t>
            </a:r>
            <a:endParaRPr lang="en-GB"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0043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038576"/>
          </a:xfrm>
          <a:prstGeom prst="rect">
            <a:avLst/>
          </a:prstGeom>
        </p:spPr>
        <p:txBody>
          <a:bodyPr wrap="square">
            <a:spAutoFit/>
          </a:bodyPr>
          <a:lstStyle/>
          <a:p>
            <a:pPr>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La Suisse n’a jamais accueilli d’expo universelle. Pourtant elle participe systématiquement comme en 1970 à Osaka au Japon, où le conseiller fédéral Rudolf </a:t>
            </a:r>
            <a:r>
              <a:rPr lang="fr-BE" sz="2400" dirty="0" err="1">
                <a:latin typeface="Tahoma" panose="020B0604030504040204" pitchFamily="34" charset="0"/>
                <a:ea typeface="Calibri" panose="020F0502020204030204" pitchFamily="34" charset="0"/>
                <a:cs typeface="Times New Roman" panose="02020603050405020304" pitchFamily="18" charset="0"/>
              </a:rPr>
              <a:t>Gnagï</a:t>
            </a:r>
            <a:r>
              <a:rPr lang="fr-BE" sz="2400" dirty="0">
                <a:latin typeface="Tahoma" panose="020B0604030504040204" pitchFamily="34" charset="0"/>
                <a:ea typeface="Calibri" panose="020F0502020204030204" pitchFamily="34" charset="0"/>
                <a:cs typeface="Times New Roman" panose="02020603050405020304" pitchFamily="18" charset="0"/>
              </a:rPr>
              <a:t> s’interroge tout de même sur l’avenir de telles manifestations.</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Rudolf </a:t>
            </a:r>
            <a:r>
              <a:rPr lang="fr-BE" sz="2400" b="1" dirty="0" err="1">
                <a:latin typeface="Tahoma" panose="020B0604030504040204" pitchFamily="34" charset="0"/>
                <a:ea typeface="Calibri" panose="020F0502020204030204" pitchFamily="34" charset="0"/>
                <a:cs typeface="Times New Roman" panose="02020603050405020304" pitchFamily="18" charset="0"/>
              </a:rPr>
              <a:t>Gnägi</a:t>
            </a:r>
            <a:r>
              <a:rPr lang="fr-BE" sz="2400" dirty="0">
                <a:latin typeface="Tahoma" panose="020B0604030504040204" pitchFamily="34" charset="0"/>
                <a:ea typeface="Calibri" panose="020F0502020204030204" pitchFamily="34" charset="0"/>
                <a:cs typeface="Times New Roman" panose="02020603050405020304" pitchFamily="18" charset="0"/>
              </a:rPr>
              <a:t>, </a:t>
            </a:r>
            <a:r>
              <a:rPr lang="fr-BE" sz="2400" i="1" dirty="0">
                <a:latin typeface="Tahoma" panose="020B0604030504040204" pitchFamily="34" charset="0"/>
                <a:ea typeface="Calibri" panose="020F0502020204030204" pitchFamily="34" charset="0"/>
                <a:cs typeface="Times New Roman" panose="02020603050405020304" pitchFamily="18" charset="0"/>
              </a:rPr>
              <a:t>conseiller fédéral de 1966 à 1979</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Je suis d’avis que la conception actuelle de ces expositions universelles doit être repensée. Je ne voudrais pas être à la place de ces architectes des futures expositions car je pense réellement que cela doit devenir toujours plus difficile.</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Michel </a:t>
            </a:r>
            <a:r>
              <a:rPr lang="fr-BE" sz="2400" b="1" dirty="0" err="1">
                <a:latin typeface="Tahoma" panose="020B0604030504040204" pitchFamily="34" charset="0"/>
                <a:ea typeface="Calibri" panose="020F0502020204030204" pitchFamily="34" charset="0"/>
                <a:cs typeface="Times New Roman" panose="02020603050405020304" pitchFamily="18" charset="0"/>
              </a:rPr>
              <a:t>Etter</a:t>
            </a:r>
            <a:r>
              <a:rPr lang="fr-BE" sz="2400" dirty="0">
                <a:latin typeface="Tahoma" panose="020B0604030504040204" pitchFamily="34" charset="0"/>
                <a:ea typeface="Calibri" panose="020F0502020204030204" pitchFamily="34" charset="0"/>
                <a:cs typeface="Times New Roman" panose="02020603050405020304" pitchFamily="18" charset="0"/>
              </a:rPr>
              <a:t>, </a:t>
            </a:r>
            <a:r>
              <a:rPr lang="fr-BE" sz="2400" i="1" dirty="0">
                <a:latin typeface="Tahoma" panose="020B0604030504040204" pitchFamily="34" charset="0"/>
                <a:ea typeface="Calibri" panose="020F0502020204030204" pitchFamily="34" charset="0"/>
                <a:cs typeface="Times New Roman" panose="02020603050405020304" pitchFamily="18" charset="0"/>
              </a:rPr>
              <a:t>muséologue (Vevey)</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L’intérêt ces dernières années est plutôt dans le thème. On voit que « l’Homme et le monde » redevient un thème de ces grandes expositions universelles. Là, les thèmes prennent de l’intérêt et rencontrent la curiosité du grand public, très largement</a:t>
            </a:r>
            <a:r>
              <a:rPr lang="fr-BE" sz="2400" dirty="0" smtClean="0">
                <a:latin typeface="Tahoma" panose="020B0604030504040204" pitchFamily="34" charset="0"/>
                <a:ea typeface="Calibri" panose="020F0502020204030204" pitchFamily="34" charset="0"/>
                <a:cs typeface="Times New Roman" panose="02020603050405020304" pitchFamily="18" charset="0"/>
              </a:rPr>
              <a:t>.</a:t>
            </a:r>
            <a:endParaRPr lang="en-GB"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7236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17388"/>
            <a:ext cx="9144000" cy="5267083"/>
          </a:xfrm>
          <a:prstGeom prst="rect">
            <a:avLst/>
          </a:prstGeom>
        </p:spPr>
        <p:txBody>
          <a:bodyPr wrap="square">
            <a:spAutoFit/>
          </a:bodyPr>
          <a:lstStyle/>
          <a:p>
            <a:pPr algn="just">
              <a:lnSpc>
                <a:spcPct val="115000"/>
              </a:lnSpc>
            </a:pPr>
            <a:r>
              <a:rPr lang="fr-BE" sz="2400" b="1" dirty="0">
                <a:latin typeface="Tahoma" panose="020B0604030504040204" pitchFamily="34" charset="0"/>
                <a:ea typeface="Calibri" panose="020F0502020204030204" pitchFamily="34" charset="0"/>
                <a:cs typeface="Times New Roman" panose="02020603050405020304" pitchFamily="18" charset="0"/>
              </a:rPr>
              <a:t>Voix off</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fr-BE" sz="2400" dirty="0">
                <a:latin typeface="Tahoma" panose="020B0604030504040204" pitchFamily="34" charset="0"/>
                <a:ea typeface="Calibri" panose="020F0502020204030204" pitchFamily="34" charset="0"/>
                <a:cs typeface="Times New Roman" panose="02020603050405020304" pitchFamily="18" charset="0"/>
              </a:rPr>
              <a:t>En 2010, Shanghai accueillait 73 millions de visiteurs : un record ! Le thème était : </a:t>
            </a:r>
            <a:r>
              <a:rPr lang="fr-BE" sz="2400" i="1" dirty="0">
                <a:latin typeface="Tahoma" panose="020B0604030504040204" pitchFamily="34" charset="0"/>
                <a:ea typeface="Calibri" panose="020F0502020204030204" pitchFamily="34" charset="0"/>
                <a:cs typeface="Times New Roman" panose="02020603050405020304" pitchFamily="18" charset="0"/>
              </a:rPr>
              <a:t>une ville meilleure, une vie meilleure</a:t>
            </a:r>
            <a:r>
              <a:rPr lang="fr-BE" sz="2400" dirty="0">
                <a:latin typeface="Tahoma" panose="020B0604030504040204" pitchFamily="34" charset="0"/>
                <a:ea typeface="Calibri" panose="020F0502020204030204" pitchFamily="34" charset="0"/>
                <a:cs typeface="Times New Roman" panose="02020603050405020304" pitchFamily="18" charset="0"/>
              </a:rPr>
              <a:t>.</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endParaRPr lang="fr-FR" sz="2400"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fr-FR" sz="2400" b="1" dirty="0" smtClean="0">
                <a:latin typeface="Calibri" panose="020F0502020204030204" pitchFamily="34" charset="0"/>
                <a:ea typeface="Calibri" panose="020F0502020204030204" pitchFamily="34" charset="0"/>
                <a:cs typeface="Times New Roman" panose="02020603050405020304" pitchFamily="18" charset="0"/>
              </a:rPr>
              <a:t>Notes:</a:t>
            </a:r>
          </a:p>
          <a:p>
            <a:pPr>
              <a:lnSpc>
                <a:spcPct val="115000"/>
              </a:lnSpc>
            </a:pPr>
            <a:endParaRPr lang="fr-FR" sz="2400" dirty="0" smtClean="0">
              <a:latin typeface="Calibri" panose="020F0502020204030204" pitchFamily="34" charset="0"/>
              <a:ea typeface="Calibri" panose="020F0502020204030204" pitchFamily="34" charset="0"/>
              <a:cs typeface="Times New Roman" panose="02020603050405020304" pitchFamily="18" charset="0"/>
            </a:endParaRPr>
          </a:p>
          <a:p>
            <a:r>
              <a:rPr lang="fr-FR" sz="4400" baseline="30000" dirty="0" smtClean="0"/>
              <a:t>Le Second Empire : système politique mis en place par Napoléon III en France de 1852 à 1870.</a:t>
            </a:r>
            <a:endParaRPr lang="en-US" sz="4400" baseline="30000" dirty="0" smtClean="0"/>
          </a:p>
          <a:p>
            <a:r>
              <a:rPr lang="fr-FR" sz="2800" dirty="0" smtClean="0"/>
              <a:t>Abréviation de « soviétique ».</a:t>
            </a:r>
            <a:endParaRPr lang="en-GB" sz="2800" dirty="0" smtClean="0"/>
          </a:p>
          <a:p>
            <a:r>
              <a:rPr lang="fr-FR" sz="2800" dirty="0" smtClean="0"/>
              <a:t>Abréviation de « locomotive ».</a:t>
            </a:r>
            <a:endParaRPr lang="en-GB" sz="2800" dirty="0" smtClean="0"/>
          </a:p>
          <a:p>
            <a:r>
              <a:rPr lang="fr-FR" sz="2800" dirty="0" smtClean="0"/>
              <a:t>Septante-trois (en Belgique et en Suisse) = soixante-treize (en France)</a:t>
            </a:r>
            <a:endParaRPr lang="en-GB" sz="2800" dirty="0"/>
          </a:p>
        </p:txBody>
      </p:sp>
    </p:spTree>
    <p:extLst>
      <p:ext uri="{BB962C8B-B14F-4D97-AF65-F5344CB8AC3E}">
        <p14:creationId xmlns:p14="http://schemas.microsoft.com/office/powerpoint/2010/main" val="546506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asme.org/getmedia/c2c8ea5a-b690-4ba7-92bb-34bd1432862b/book_guide_hero_books.asp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2780" y="1489656"/>
            <a:ext cx="5278635" cy="4552951"/>
          </a:xfrm>
          <a:prstGeom prst="rect">
            <a:avLst/>
          </a:prstGeom>
          <a:solidFill>
            <a:schemeClr val="bg1"/>
          </a:solidFill>
          <a:extLst/>
        </p:spPr>
      </p:pic>
      <p:sp>
        <p:nvSpPr>
          <p:cNvPr id="2" name="Oval 1"/>
          <p:cNvSpPr/>
          <p:nvPr/>
        </p:nvSpPr>
        <p:spPr>
          <a:xfrm>
            <a:off x="0" y="489397"/>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Dévorer </a:t>
            </a:r>
            <a:r>
              <a:rPr lang="fr-FR" sz="2400" dirty="0" smtClean="0">
                <a:latin typeface="+mj-lt"/>
              </a:rPr>
              <a:t>un livre</a:t>
            </a:r>
            <a:endParaRPr lang="fr-FR" sz="2400" dirty="0">
              <a:latin typeface="+mj-lt"/>
            </a:endParaRPr>
          </a:p>
        </p:txBody>
      </p:sp>
      <p:sp>
        <p:nvSpPr>
          <p:cNvPr id="5" name="Oval 4"/>
          <p:cNvSpPr/>
          <p:nvPr/>
        </p:nvSpPr>
        <p:spPr>
          <a:xfrm>
            <a:off x="0" y="1825151"/>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Un rat de </a:t>
            </a:r>
            <a:r>
              <a:rPr lang="fr-FR" sz="2400" dirty="0" smtClean="0">
                <a:latin typeface="+mj-lt"/>
              </a:rPr>
              <a:t>bibliothèque</a:t>
            </a:r>
            <a:endParaRPr lang="fr-FR" sz="2400" dirty="0">
              <a:latin typeface="+mj-lt"/>
            </a:endParaRPr>
          </a:p>
        </p:txBody>
      </p:sp>
      <p:sp>
        <p:nvSpPr>
          <p:cNvPr id="6" name="Oval 5"/>
          <p:cNvSpPr/>
          <p:nvPr/>
        </p:nvSpPr>
        <p:spPr>
          <a:xfrm>
            <a:off x="-103031" y="3754085"/>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Le livre d’or</a:t>
            </a:r>
            <a:endParaRPr lang="fr-FR" sz="2400" dirty="0">
              <a:latin typeface="+mj-lt"/>
            </a:endParaRPr>
          </a:p>
        </p:txBody>
      </p:sp>
      <p:sp>
        <p:nvSpPr>
          <p:cNvPr id="7" name="Oval 6"/>
          <p:cNvSpPr/>
          <p:nvPr/>
        </p:nvSpPr>
        <p:spPr>
          <a:xfrm>
            <a:off x="3070650" y="113763"/>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Tourner la page</a:t>
            </a:r>
            <a:endParaRPr lang="fr-FR" sz="2400" dirty="0">
              <a:latin typeface="+mj-lt"/>
            </a:endParaRPr>
          </a:p>
        </p:txBody>
      </p:sp>
      <p:sp>
        <p:nvSpPr>
          <p:cNvPr id="8" name="Oval 7"/>
          <p:cNvSpPr/>
          <p:nvPr/>
        </p:nvSpPr>
        <p:spPr>
          <a:xfrm>
            <a:off x="6141300" y="377780"/>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Page blanche</a:t>
            </a:r>
            <a:endParaRPr lang="fr-FR" sz="2400" dirty="0">
              <a:latin typeface="+mj-lt"/>
            </a:endParaRPr>
          </a:p>
        </p:txBody>
      </p:sp>
      <p:sp>
        <p:nvSpPr>
          <p:cNvPr id="9" name="Oval 8"/>
          <p:cNvSpPr/>
          <p:nvPr/>
        </p:nvSpPr>
        <p:spPr>
          <a:xfrm>
            <a:off x="6141300" y="1937253"/>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Page de l’histoire</a:t>
            </a:r>
            <a:endParaRPr lang="fr-FR" sz="2400" dirty="0">
              <a:latin typeface="+mj-lt"/>
            </a:endParaRPr>
          </a:p>
        </p:txBody>
      </p:sp>
      <p:sp>
        <p:nvSpPr>
          <p:cNvPr id="10" name="Oval 9"/>
          <p:cNvSpPr/>
          <p:nvPr/>
        </p:nvSpPr>
        <p:spPr>
          <a:xfrm>
            <a:off x="6158912" y="3595621"/>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Livre de chevet</a:t>
            </a:r>
            <a:endParaRPr lang="fr-FR" sz="2400" dirty="0">
              <a:latin typeface="+mj-lt"/>
            </a:endParaRPr>
          </a:p>
        </p:txBody>
      </p:sp>
      <p:sp>
        <p:nvSpPr>
          <p:cNvPr id="12" name="Oval 11"/>
          <p:cNvSpPr/>
          <p:nvPr/>
        </p:nvSpPr>
        <p:spPr>
          <a:xfrm>
            <a:off x="6141300" y="5081789"/>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Être à la page</a:t>
            </a:r>
            <a:endParaRPr lang="fr-FR" sz="2400" dirty="0">
              <a:latin typeface="+mj-lt"/>
            </a:endParaRPr>
          </a:p>
        </p:txBody>
      </p:sp>
      <p:sp>
        <p:nvSpPr>
          <p:cNvPr id="13" name="Oval 12"/>
          <p:cNvSpPr/>
          <p:nvPr/>
        </p:nvSpPr>
        <p:spPr>
          <a:xfrm>
            <a:off x="34047" y="5260349"/>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Lire un pavé</a:t>
            </a:r>
            <a:endParaRPr lang="fr-FR" sz="2400" dirty="0">
              <a:latin typeface="+mj-lt"/>
            </a:endParaRPr>
          </a:p>
        </p:txBody>
      </p:sp>
      <p:sp>
        <p:nvSpPr>
          <p:cNvPr id="14" name="Oval 13"/>
          <p:cNvSpPr/>
          <p:nvPr/>
        </p:nvSpPr>
        <p:spPr>
          <a:xfrm>
            <a:off x="3156212" y="5701585"/>
            <a:ext cx="3002700" cy="122349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smtClean="0">
                <a:latin typeface="+mj-lt"/>
              </a:rPr>
              <a:t>Lire entre les lignes</a:t>
            </a:r>
            <a:endParaRPr lang="fr-FR" sz="2400" dirty="0">
              <a:latin typeface="+mj-lt"/>
            </a:endParaRPr>
          </a:p>
        </p:txBody>
      </p:sp>
    </p:spTree>
    <p:extLst>
      <p:ext uri="{BB962C8B-B14F-4D97-AF65-F5344CB8AC3E}">
        <p14:creationId xmlns:p14="http://schemas.microsoft.com/office/powerpoint/2010/main" val="759815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3335"/>
            <a:ext cx="9144000" cy="4765183"/>
          </a:xfrm>
          <a:solidFill>
            <a:schemeClr val="tx1"/>
          </a:solidFill>
        </p:spPr>
        <p:txBody>
          <a:bodyPr>
            <a:noAutofit/>
          </a:bodyPr>
          <a:lstStyle/>
          <a:p>
            <a:r>
              <a:rPr lang="fr-FR" sz="6600" b="1" dirty="0" smtClean="0">
                <a:solidFill>
                  <a:schemeClr val="bg1"/>
                </a:solidFill>
                <a:latin typeface="Arial Black" panose="020B0A04020102020204" pitchFamily="34" charset="0"/>
              </a:rPr>
              <a:t>Ce </a:t>
            </a:r>
            <a:r>
              <a:rPr lang="fr-FR" sz="6600" b="1" dirty="0">
                <a:solidFill>
                  <a:schemeClr val="bg1"/>
                </a:solidFill>
                <a:latin typeface="Arial Black" panose="020B0A04020102020204" pitchFamily="34" charset="0"/>
              </a:rPr>
              <a:t>Brésilien voulait ressembler à Hulk, il a failli se faire amputer des bras</a:t>
            </a:r>
            <a:br>
              <a:rPr lang="fr-FR" sz="6600" b="1" dirty="0">
                <a:solidFill>
                  <a:schemeClr val="bg1"/>
                </a:solidFill>
                <a:latin typeface="Arial Black" panose="020B0A04020102020204" pitchFamily="34" charset="0"/>
              </a:rPr>
            </a:br>
            <a:endParaRPr lang="fr-FR" sz="6600" dirty="0">
              <a:solidFill>
                <a:schemeClr val="bg1"/>
              </a:solidFill>
              <a:latin typeface="Arial Black" panose="020B0A04020102020204" pitchFamily="34" charset="0"/>
            </a:endParaRPr>
          </a:p>
        </p:txBody>
      </p:sp>
      <p:sp>
        <p:nvSpPr>
          <p:cNvPr id="4" name="Rounded Rectangle 3"/>
          <p:cNvSpPr/>
          <p:nvPr/>
        </p:nvSpPr>
        <p:spPr>
          <a:xfrm>
            <a:off x="0" y="3013657"/>
            <a:ext cx="8242479" cy="113334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3598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4"/>
                                        </p:tgtEl>
                                      </p:cBhvr>
                                    </p:animEffect>
                                    <p:anim calcmode="lin" valueType="num">
                                      <p:cBhvr>
                                        <p:cTn id="7" dur="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
                                        </p:tgtEl>
                                        <p:attrNameLst>
                                          <p:attrName>ppt_h</p:attrName>
                                        </p:attrNameLst>
                                      </p:cBhvr>
                                      <p:tavLst>
                                        <p:tav tm="0">
                                          <p:val>
                                            <p:strVal val="ppt_h"/>
                                          </p:val>
                                        </p:tav>
                                        <p:tav tm="100000">
                                          <p:val>
                                            <p:strVal val="ppt_h"/>
                                          </p:val>
                                        </p:tav>
                                      </p:tavLst>
                                    </p:anim>
                                    <p:set>
                                      <p:cBhvr>
                                        <p:cTn id="9"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2"/>
          </p:cNvPr>
          <p:cNvPicPr>
            <a:picLocks noChangeAspect="1"/>
          </p:cNvPicPr>
          <p:nvPr/>
        </p:nvPicPr>
        <p:blipFill>
          <a:blip r:embed="rId3"/>
          <a:stretch>
            <a:fillRect/>
          </a:stretch>
        </p:blipFill>
        <p:spPr>
          <a:xfrm>
            <a:off x="1223493" y="107716"/>
            <a:ext cx="6805613" cy="6750283"/>
          </a:xfrm>
          <a:prstGeom prst="rect">
            <a:avLst/>
          </a:prstGeom>
        </p:spPr>
      </p:pic>
    </p:spTree>
    <p:extLst>
      <p:ext uri="{BB962C8B-B14F-4D97-AF65-F5344CB8AC3E}">
        <p14:creationId xmlns:p14="http://schemas.microsoft.com/office/powerpoint/2010/main" val="2155851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pablopicasso.org/images/paintings/the-women-of-algiers.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noFill/>
          <a:ln>
            <a:noFill/>
          </a:ln>
        </p:spPr>
      </p:pic>
    </p:spTree>
    <p:extLst>
      <p:ext uri="{BB962C8B-B14F-4D97-AF65-F5344CB8AC3E}">
        <p14:creationId xmlns:p14="http://schemas.microsoft.com/office/powerpoint/2010/main" val="3926020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3" name="Rectangle 3"/>
          <p:cNvSpPr>
            <a:spLocks noChangeArrowheads="1"/>
          </p:cNvSpPr>
          <p:nvPr/>
        </p:nvSpPr>
        <p:spPr bwMode="auto">
          <a:xfrm>
            <a:off x="199794" y="410547"/>
            <a:ext cx="843532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166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Débat</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2800" b="0" i="0" u="none" strike="noStrike" cap="none" normalizeH="0" baseline="0" dirty="0" smtClean="0">
                <a:ln>
                  <a:noFill/>
                </a:ln>
                <a:solidFill>
                  <a:schemeClr val="tx1"/>
                </a:solidFill>
                <a:effectLst/>
                <a:latin typeface="Kristen ITC" panose="03050502040202030202" pitchFamily="66" charset="0"/>
                <a:ea typeface="Calibri" panose="020F0502020204030204" pitchFamily="34" charset="0"/>
                <a:cs typeface="Times New Roman" panose="02020603050405020304" pitchFamily="18" charset="0"/>
              </a:rPr>
              <a:t> </a:t>
            </a:r>
            <a:r>
              <a:rPr kumimoji="0" lang="fr-FR" altLang="en-US" sz="6600" b="0" i="0" u="none" strike="noStrike" cap="none" normalizeH="0" baseline="0" dirty="0" smtClean="0">
                <a:ln>
                  <a:noFill/>
                </a:ln>
                <a:solidFill>
                  <a:schemeClr val="tx1"/>
                </a:solidFill>
                <a:effectLst/>
                <a:latin typeface="Kristen ITC" panose="03050502040202030202" pitchFamily="66" charset="0"/>
                <a:ea typeface="Calibri" panose="020F0502020204030204" pitchFamily="34" charset="0"/>
                <a:cs typeface="Times New Roman" panose="02020603050405020304" pitchFamily="18" charset="0"/>
              </a:rPr>
              <a:t>Les femmes d</a:t>
            </a:r>
            <a:r>
              <a:rPr kumimoji="0" lang="fr-FR" altLang="en-US" sz="6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fr-FR" altLang="en-US" sz="6600" b="0" i="0" u="none" strike="noStrike" cap="none" normalizeH="0" baseline="0" dirty="0" smtClean="0">
                <a:ln>
                  <a:noFill/>
                </a:ln>
                <a:solidFill>
                  <a:schemeClr val="tx1"/>
                </a:solidFill>
                <a:effectLst/>
                <a:latin typeface="Kristen ITC" panose="03050502040202030202" pitchFamily="66" charset="0"/>
                <a:ea typeface="Calibri" panose="020F0502020204030204" pitchFamily="34" charset="0"/>
                <a:cs typeface="Times New Roman" panose="02020603050405020304" pitchFamily="18" charset="0"/>
              </a:rPr>
              <a:t>Alger</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6600" b="0" i="0" u="none" strike="noStrike" cap="none" normalizeH="0" baseline="0" dirty="0" smtClean="0">
                <a:ln>
                  <a:noFill/>
                </a:ln>
                <a:solidFill>
                  <a:schemeClr val="tx1"/>
                </a:solidFill>
                <a:effectLst/>
                <a:latin typeface="Kristen ITC" panose="03050502040202030202" pitchFamily="66" charset="0"/>
                <a:ea typeface="Calibri" panose="020F0502020204030204" pitchFamily="34" charset="0"/>
                <a:cs typeface="Times New Roman" panose="02020603050405020304" pitchFamily="18" charset="0"/>
              </a:rPr>
              <a:t>Pablo Picasso</a:t>
            </a:r>
            <a:endParaRPr kumimoji="0" lang="fr-FR" altLang="en-US" sz="6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88695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031" y="231820"/>
            <a:ext cx="8822028" cy="3170099"/>
          </a:xfrm>
          <a:prstGeom prst="rect">
            <a:avLst/>
          </a:prstGeom>
        </p:spPr>
        <p:txBody>
          <a:bodyPr wrap="square">
            <a:spAutoFit/>
          </a:bodyPr>
          <a:lstStyle/>
          <a:p>
            <a:r>
              <a:rPr lang="fr-FR" sz="4000" dirty="0" smtClean="0">
                <a:latin typeface="Arial" panose="020B0604020202020204" pitchFamily="34" charset="0"/>
              </a:rPr>
              <a:t>Le </a:t>
            </a:r>
            <a:r>
              <a:rPr lang="fr-FR" sz="4000" dirty="0">
                <a:latin typeface="Arial" panose="020B0604020202020204" pitchFamily="34" charset="0"/>
              </a:rPr>
              <a:t>tableau ci-dessus, version "0" de la fameuse série, a été adjugé en onze minutes à 179,36 millions de dollars, ce qui fait de lui, pour l'heure, la toile la plus chère du </a:t>
            </a:r>
            <a:r>
              <a:rPr lang="fr-FR" sz="4000" dirty="0" smtClean="0">
                <a:latin typeface="Arial" panose="020B0604020202020204" pitchFamily="34" charset="0"/>
              </a:rPr>
              <a:t>monde</a:t>
            </a:r>
            <a:endParaRPr lang="fr-FR" sz="4000" dirty="0"/>
          </a:p>
        </p:txBody>
      </p:sp>
      <p:sp>
        <p:nvSpPr>
          <p:cNvPr id="3" name="Rectangle 2"/>
          <p:cNvSpPr/>
          <p:nvPr/>
        </p:nvSpPr>
        <p:spPr>
          <a:xfrm>
            <a:off x="0" y="3606085"/>
            <a:ext cx="9144000" cy="325191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800" dirty="0" smtClean="0">
                <a:solidFill>
                  <a:schemeClr val="bg1"/>
                </a:solidFill>
                <a:latin typeface="+mj-lt"/>
              </a:rPr>
              <a:t>Pour ou contre? Est-ce que ce tableau en vaut la peine? 2 équipes. 10 minutes de réflexion et ensuite débat.</a:t>
            </a:r>
            <a:endParaRPr lang="fr-FR" sz="4800" dirty="0">
              <a:solidFill>
                <a:schemeClr val="bg1"/>
              </a:solidFill>
              <a:latin typeface="+mj-lt"/>
            </a:endParaRPr>
          </a:p>
        </p:txBody>
      </p:sp>
    </p:spTree>
    <p:extLst>
      <p:ext uri="{BB962C8B-B14F-4D97-AF65-F5344CB8AC3E}">
        <p14:creationId xmlns:p14="http://schemas.microsoft.com/office/powerpoint/2010/main" val="626356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8106" y="6006749"/>
            <a:ext cx="6394361" cy="646331"/>
          </a:xfrm>
          <a:prstGeom prst="rect">
            <a:avLst/>
          </a:prstGeom>
        </p:spPr>
        <p:txBody>
          <a:bodyPr wrap="square">
            <a:spAutoFit/>
          </a:bodyPr>
          <a:lstStyle/>
          <a:p>
            <a:r>
              <a:rPr lang="fr-FR" dirty="0">
                <a:hlinkClick r:id="rId2"/>
              </a:rPr>
              <a:t>http://bigbrowser.blog.lemonde.fr/2015/05/14/fox-news-floute-les-seins-sur-un-tableau-de-picasso</a:t>
            </a:r>
            <a:r>
              <a:rPr lang="fr-FR" dirty="0" smtClean="0">
                <a:hlinkClick r:id="rId2"/>
              </a:rPr>
              <a:t>/</a:t>
            </a:r>
            <a:endParaRPr lang="fr-FR" dirty="0" smtClean="0"/>
          </a:p>
        </p:txBody>
      </p:sp>
      <p:sp>
        <p:nvSpPr>
          <p:cNvPr id="5" name="Rectangle 4"/>
          <p:cNvSpPr/>
          <p:nvPr/>
        </p:nvSpPr>
        <p:spPr>
          <a:xfrm>
            <a:off x="0" y="0"/>
            <a:ext cx="6437981" cy="523220"/>
          </a:xfrm>
          <a:prstGeom prst="rect">
            <a:avLst/>
          </a:prstGeom>
          <a:solidFill>
            <a:schemeClr val="tx1"/>
          </a:solidFill>
        </p:spPr>
        <p:txBody>
          <a:bodyPr wrap="none">
            <a:spAutoFit/>
          </a:bodyPr>
          <a:lstStyle/>
          <a:p>
            <a:r>
              <a:rPr lang="fr-FR" sz="2800" b="1" dirty="0">
                <a:solidFill>
                  <a:schemeClr val="bg1"/>
                </a:solidFill>
                <a:latin typeface="Helvetica Neue"/>
              </a:rPr>
              <a:t>Fox « floute » les seins d’un Picasso</a:t>
            </a:r>
            <a:endParaRPr lang="fr-FR" sz="2800" b="1" i="0" dirty="0">
              <a:solidFill>
                <a:schemeClr val="bg1"/>
              </a:solidFill>
              <a:effectLst/>
              <a:latin typeface="Helvetica Neue"/>
            </a:endParaRPr>
          </a:p>
        </p:txBody>
      </p:sp>
      <p:pic>
        <p:nvPicPr>
          <p:cNvPr id="3077" name="Picture 5" descr="Capture d'écran de la chaîne américaine Fox News, lundi 11 ma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977" y="824248"/>
            <a:ext cx="8291746" cy="4662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062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pablopicasso.org/images/paintings/the-women-of-algiers.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noFill/>
          <a:ln>
            <a:noFill/>
          </a:ln>
        </p:spPr>
      </p:pic>
    </p:spTree>
    <p:extLst>
      <p:ext uri="{BB962C8B-B14F-4D97-AF65-F5344CB8AC3E}">
        <p14:creationId xmlns:p14="http://schemas.microsoft.com/office/powerpoint/2010/main" val="1460333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83714"/>
            <a:ext cx="9143999" cy="3785652"/>
          </a:xfrm>
          <a:prstGeom prst="rect">
            <a:avLst/>
          </a:prstGeom>
          <a:solidFill>
            <a:schemeClr val="tx1"/>
          </a:solidFill>
        </p:spPr>
        <p:txBody>
          <a:bodyPr wrap="square">
            <a:spAutoFit/>
          </a:bodyPr>
          <a:lstStyle/>
          <a:p>
            <a:r>
              <a:rPr lang="fr-FR" sz="8000" dirty="0">
                <a:solidFill>
                  <a:schemeClr val="bg1"/>
                </a:solidFill>
                <a:latin typeface="Arial Black" panose="020B0A04020102020204" pitchFamily="34" charset="0"/>
              </a:rPr>
              <a:t>C’est quoi, une exposition universelle ?</a:t>
            </a:r>
          </a:p>
        </p:txBody>
      </p:sp>
      <p:sp>
        <p:nvSpPr>
          <p:cNvPr id="3" name="Rectangle 2"/>
          <p:cNvSpPr/>
          <p:nvPr/>
        </p:nvSpPr>
        <p:spPr>
          <a:xfrm>
            <a:off x="624624" y="5723751"/>
            <a:ext cx="7334519" cy="300082"/>
          </a:xfrm>
          <a:prstGeom prst="rect">
            <a:avLst/>
          </a:prstGeom>
        </p:spPr>
        <p:txBody>
          <a:bodyPr wrap="square">
            <a:spAutoFit/>
          </a:bodyPr>
          <a:lstStyle/>
          <a:p>
            <a:r>
              <a:rPr lang="fr-FR" sz="1350" dirty="0">
                <a:hlinkClick r:id="rId2"/>
              </a:rPr>
              <a:t>http://1jour1actu.com/info-animee/cest-quoi-une-exposition-universelle/</a:t>
            </a:r>
            <a:endParaRPr lang="fr-FR" sz="1350" dirty="0"/>
          </a:p>
        </p:txBody>
      </p:sp>
    </p:spTree>
    <p:extLst>
      <p:ext uri="{BB962C8B-B14F-4D97-AF65-F5344CB8AC3E}">
        <p14:creationId xmlns:p14="http://schemas.microsoft.com/office/powerpoint/2010/main" val="18765653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risten &amp; century">
      <a:majorFont>
        <a:latin typeface="Kristen ITC"/>
        <a:ea typeface=""/>
        <a:cs typeface=""/>
      </a:majorFont>
      <a:minorFont>
        <a:latin typeface="Century Gothi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TotalTime>
  <Words>523</Words>
  <Application>Microsoft Office PowerPoint</Application>
  <PresentationFormat>On-screen Show (4:3)</PresentationFormat>
  <Paragraphs>63</Paragraphs>
  <Slides>17</Slides>
  <Notes>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Arial Black</vt:lpstr>
      <vt:lpstr>Calibri</vt:lpstr>
      <vt:lpstr>Century Gothic</vt:lpstr>
      <vt:lpstr>Helvetica Neue</vt:lpstr>
      <vt:lpstr>Kristen ITC</vt:lpstr>
      <vt:lpstr>Tahoma</vt:lpstr>
      <vt:lpstr>Times New Roman</vt:lpstr>
      <vt:lpstr>Office Theme</vt:lpstr>
      <vt:lpstr>Bonsoir à tous!</vt:lpstr>
      <vt:lpstr>Ce Brésilien voulait ressembler à Hulk, il a failli se faire amputer des bras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Upper Wharfedale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Japon : un bébé singe nommé «Charlotte» en hommage au Royal Baby 2</dc:title>
  <dc:creator>Mrs Burns</dc:creator>
  <cp:lastModifiedBy>Mrs Burns</cp:lastModifiedBy>
  <cp:revision>24</cp:revision>
  <dcterms:created xsi:type="dcterms:W3CDTF">2015-05-11T12:41:27Z</dcterms:created>
  <dcterms:modified xsi:type="dcterms:W3CDTF">2015-05-18T15:57:15Z</dcterms:modified>
</cp:coreProperties>
</file>